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1" r:id="rId5"/>
    <p:sldId id="265" r:id="rId6"/>
    <p:sldId id="263" r:id="rId7"/>
    <p:sldId id="264" r:id="rId8"/>
    <p:sldId id="260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7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9CF450-E0EA-BC4B-8DE9-07D18AA1973B}" type="doc">
      <dgm:prSet loTypeId="urn:microsoft.com/office/officeart/2005/8/layout/process2" loCatId="" qsTypeId="urn:microsoft.com/office/officeart/2005/8/quickstyle/simple1" qsCatId="simple" csTypeId="urn:microsoft.com/office/officeart/2005/8/colors/accent3_1" csCatId="accent3" phldr="1"/>
      <dgm:spPr/>
    </dgm:pt>
    <dgm:pt modelId="{CB3AEEF3-35FD-2A41-A4F8-02BC335D90F9}">
      <dgm:prSet phldrT="[Text]"/>
      <dgm:spPr/>
      <dgm:t>
        <a:bodyPr/>
        <a:lstStyle/>
        <a:p>
          <a:r>
            <a:rPr lang="en-US" dirty="0"/>
            <a:t>Select predictors using random forest </a:t>
          </a:r>
        </a:p>
      </dgm:t>
    </dgm:pt>
    <dgm:pt modelId="{FB607163-EB43-644F-8172-FEDAC068BE62}" type="parTrans" cxnId="{8560C409-DC02-4C4D-A66C-4D5E20811800}">
      <dgm:prSet/>
      <dgm:spPr/>
      <dgm:t>
        <a:bodyPr/>
        <a:lstStyle/>
        <a:p>
          <a:endParaRPr lang="en-US"/>
        </a:p>
      </dgm:t>
    </dgm:pt>
    <dgm:pt modelId="{B984F448-9319-134C-9B00-C8A19B99DD26}" type="sibTrans" cxnId="{8560C409-DC02-4C4D-A66C-4D5E20811800}">
      <dgm:prSet/>
      <dgm:spPr/>
      <dgm:t>
        <a:bodyPr/>
        <a:lstStyle/>
        <a:p>
          <a:endParaRPr lang="en-US"/>
        </a:p>
      </dgm:t>
    </dgm:pt>
    <dgm:pt modelId="{2C924F63-EF96-3B4B-AD23-E3F6A93F24FE}">
      <dgm:prSet phldrT="[Text]"/>
      <dgm:spPr/>
      <dgm:t>
        <a:bodyPr/>
        <a:lstStyle/>
        <a:p>
          <a:r>
            <a:rPr lang="en-US" dirty="0"/>
            <a:t>Build logistic regression model using individual-level data</a:t>
          </a:r>
        </a:p>
      </dgm:t>
    </dgm:pt>
    <dgm:pt modelId="{C4E4AAFE-25BF-434B-A218-B3D27C35C37F}" type="parTrans" cxnId="{166FB427-F721-6742-8195-AEF0DDA5935C}">
      <dgm:prSet/>
      <dgm:spPr/>
      <dgm:t>
        <a:bodyPr/>
        <a:lstStyle/>
        <a:p>
          <a:endParaRPr lang="en-US"/>
        </a:p>
      </dgm:t>
    </dgm:pt>
    <dgm:pt modelId="{A01C8F16-E43B-674F-BBDA-FE992B40B876}" type="sibTrans" cxnId="{166FB427-F721-6742-8195-AEF0DDA5935C}">
      <dgm:prSet/>
      <dgm:spPr/>
      <dgm:t>
        <a:bodyPr/>
        <a:lstStyle/>
        <a:p>
          <a:endParaRPr lang="en-US"/>
        </a:p>
      </dgm:t>
    </dgm:pt>
    <dgm:pt modelId="{0DA85026-8964-9946-95A2-41220CF3FB1A}">
      <dgm:prSet phldrT="[Text]"/>
      <dgm:spPr/>
      <dgm:t>
        <a:bodyPr/>
        <a:lstStyle/>
        <a:p>
          <a:r>
            <a:rPr lang="en-US" dirty="0"/>
            <a:t>Apply model to county-level data </a:t>
          </a:r>
        </a:p>
      </dgm:t>
    </dgm:pt>
    <dgm:pt modelId="{DD18B290-A96F-3640-B275-A6820D6B498F}" type="parTrans" cxnId="{9D65B3F5-19EA-9A4E-9FA7-06AD01A8D4D8}">
      <dgm:prSet/>
      <dgm:spPr/>
      <dgm:t>
        <a:bodyPr/>
        <a:lstStyle/>
        <a:p>
          <a:endParaRPr lang="en-US"/>
        </a:p>
      </dgm:t>
    </dgm:pt>
    <dgm:pt modelId="{CB10A49A-A640-8B43-B8CA-A0A943B84046}" type="sibTrans" cxnId="{9D65B3F5-19EA-9A4E-9FA7-06AD01A8D4D8}">
      <dgm:prSet/>
      <dgm:spPr/>
      <dgm:t>
        <a:bodyPr/>
        <a:lstStyle/>
        <a:p>
          <a:endParaRPr lang="en-US"/>
        </a:p>
      </dgm:t>
    </dgm:pt>
    <dgm:pt modelId="{1611A6E5-E046-8F48-8DC9-D3111F22D248}" type="pres">
      <dgm:prSet presAssocID="{029CF450-E0EA-BC4B-8DE9-07D18AA1973B}" presName="linearFlow" presStyleCnt="0">
        <dgm:presLayoutVars>
          <dgm:resizeHandles val="exact"/>
        </dgm:presLayoutVars>
      </dgm:prSet>
      <dgm:spPr/>
    </dgm:pt>
    <dgm:pt modelId="{56D03C18-2A70-AC46-9C98-198EFA89593F}" type="pres">
      <dgm:prSet presAssocID="{CB3AEEF3-35FD-2A41-A4F8-02BC335D90F9}" presName="node" presStyleLbl="node1" presStyleIdx="0" presStyleCnt="3" custScaleX="333333">
        <dgm:presLayoutVars>
          <dgm:bulletEnabled val="1"/>
        </dgm:presLayoutVars>
      </dgm:prSet>
      <dgm:spPr/>
    </dgm:pt>
    <dgm:pt modelId="{1B1EC66D-3F40-2B4F-9508-2A0C624ECD15}" type="pres">
      <dgm:prSet presAssocID="{B984F448-9319-134C-9B00-C8A19B99DD26}" presName="sibTrans" presStyleLbl="sibTrans2D1" presStyleIdx="0" presStyleCnt="2"/>
      <dgm:spPr/>
    </dgm:pt>
    <dgm:pt modelId="{D66827CB-62F7-6E40-A580-FACFD41A664C}" type="pres">
      <dgm:prSet presAssocID="{B984F448-9319-134C-9B00-C8A19B99DD26}" presName="connectorText" presStyleLbl="sibTrans2D1" presStyleIdx="0" presStyleCnt="2"/>
      <dgm:spPr/>
    </dgm:pt>
    <dgm:pt modelId="{53FA8F06-6C78-B343-AB93-37B206BD05A2}" type="pres">
      <dgm:prSet presAssocID="{2C924F63-EF96-3B4B-AD23-E3F6A93F24FE}" presName="node" presStyleLbl="node1" presStyleIdx="1" presStyleCnt="3" custScaleX="333333">
        <dgm:presLayoutVars>
          <dgm:bulletEnabled val="1"/>
        </dgm:presLayoutVars>
      </dgm:prSet>
      <dgm:spPr/>
    </dgm:pt>
    <dgm:pt modelId="{39D01664-96E7-4642-9CC2-672E19C47727}" type="pres">
      <dgm:prSet presAssocID="{A01C8F16-E43B-674F-BBDA-FE992B40B876}" presName="sibTrans" presStyleLbl="sibTrans2D1" presStyleIdx="1" presStyleCnt="2"/>
      <dgm:spPr/>
    </dgm:pt>
    <dgm:pt modelId="{BD0EFB65-A133-5B42-9E2D-6B81B7D12B85}" type="pres">
      <dgm:prSet presAssocID="{A01C8F16-E43B-674F-BBDA-FE992B40B876}" presName="connectorText" presStyleLbl="sibTrans2D1" presStyleIdx="1" presStyleCnt="2"/>
      <dgm:spPr/>
    </dgm:pt>
    <dgm:pt modelId="{22892CD5-7CCD-4D43-A0DF-2DDC4F6365E8}" type="pres">
      <dgm:prSet presAssocID="{0DA85026-8964-9946-95A2-41220CF3FB1A}" presName="node" presStyleLbl="node1" presStyleIdx="2" presStyleCnt="3" custScaleX="238393">
        <dgm:presLayoutVars>
          <dgm:bulletEnabled val="1"/>
        </dgm:presLayoutVars>
      </dgm:prSet>
      <dgm:spPr/>
    </dgm:pt>
  </dgm:ptLst>
  <dgm:cxnLst>
    <dgm:cxn modelId="{BF5A6B07-43CF-E64E-A4B5-C653789FD558}" type="presOf" srcId="{A01C8F16-E43B-674F-BBDA-FE992B40B876}" destId="{39D01664-96E7-4642-9CC2-672E19C47727}" srcOrd="0" destOrd="0" presId="urn:microsoft.com/office/officeart/2005/8/layout/process2"/>
    <dgm:cxn modelId="{8560C409-DC02-4C4D-A66C-4D5E20811800}" srcId="{029CF450-E0EA-BC4B-8DE9-07D18AA1973B}" destId="{CB3AEEF3-35FD-2A41-A4F8-02BC335D90F9}" srcOrd="0" destOrd="0" parTransId="{FB607163-EB43-644F-8172-FEDAC068BE62}" sibTransId="{B984F448-9319-134C-9B00-C8A19B99DD26}"/>
    <dgm:cxn modelId="{682D0D21-53FA-B747-B9C7-5719CA668AD5}" type="presOf" srcId="{B984F448-9319-134C-9B00-C8A19B99DD26}" destId="{1B1EC66D-3F40-2B4F-9508-2A0C624ECD15}" srcOrd="0" destOrd="0" presId="urn:microsoft.com/office/officeart/2005/8/layout/process2"/>
    <dgm:cxn modelId="{08785C27-D786-4A43-AE04-477D9EFB5399}" type="presOf" srcId="{A01C8F16-E43B-674F-BBDA-FE992B40B876}" destId="{BD0EFB65-A133-5B42-9E2D-6B81B7D12B85}" srcOrd="1" destOrd="0" presId="urn:microsoft.com/office/officeart/2005/8/layout/process2"/>
    <dgm:cxn modelId="{166FB427-F721-6742-8195-AEF0DDA5935C}" srcId="{029CF450-E0EA-BC4B-8DE9-07D18AA1973B}" destId="{2C924F63-EF96-3B4B-AD23-E3F6A93F24FE}" srcOrd="1" destOrd="0" parTransId="{C4E4AAFE-25BF-434B-A218-B3D27C35C37F}" sibTransId="{A01C8F16-E43B-674F-BBDA-FE992B40B876}"/>
    <dgm:cxn modelId="{626A3F2C-024B-8244-AB8D-62BB0FCCFCFF}" type="presOf" srcId="{CB3AEEF3-35FD-2A41-A4F8-02BC335D90F9}" destId="{56D03C18-2A70-AC46-9C98-198EFA89593F}" srcOrd="0" destOrd="0" presId="urn:microsoft.com/office/officeart/2005/8/layout/process2"/>
    <dgm:cxn modelId="{AD9CD235-566E-824A-8331-DEAC890F919D}" type="presOf" srcId="{2C924F63-EF96-3B4B-AD23-E3F6A93F24FE}" destId="{53FA8F06-6C78-B343-AB93-37B206BD05A2}" srcOrd="0" destOrd="0" presId="urn:microsoft.com/office/officeart/2005/8/layout/process2"/>
    <dgm:cxn modelId="{76D5C93D-CD1B-1445-A158-0CF0D4B21F6E}" type="presOf" srcId="{B984F448-9319-134C-9B00-C8A19B99DD26}" destId="{D66827CB-62F7-6E40-A580-FACFD41A664C}" srcOrd="1" destOrd="0" presId="urn:microsoft.com/office/officeart/2005/8/layout/process2"/>
    <dgm:cxn modelId="{7F1A9656-7D0E-0E48-926D-B6E459FD743D}" type="presOf" srcId="{029CF450-E0EA-BC4B-8DE9-07D18AA1973B}" destId="{1611A6E5-E046-8F48-8DC9-D3111F22D248}" srcOrd="0" destOrd="0" presId="urn:microsoft.com/office/officeart/2005/8/layout/process2"/>
    <dgm:cxn modelId="{82319960-8925-2F44-9177-72051AC3D0B3}" type="presOf" srcId="{0DA85026-8964-9946-95A2-41220CF3FB1A}" destId="{22892CD5-7CCD-4D43-A0DF-2DDC4F6365E8}" srcOrd="0" destOrd="0" presId="urn:microsoft.com/office/officeart/2005/8/layout/process2"/>
    <dgm:cxn modelId="{9D65B3F5-19EA-9A4E-9FA7-06AD01A8D4D8}" srcId="{029CF450-E0EA-BC4B-8DE9-07D18AA1973B}" destId="{0DA85026-8964-9946-95A2-41220CF3FB1A}" srcOrd="2" destOrd="0" parTransId="{DD18B290-A96F-3640-B275-A6820D6B498F}" sibTransId="{CB10A49A-A640-8B43-B8CA-A0A943B84046}"/>
    <dgm:cxn modelId="{544AAF12-F1D5-2B4B-890B-5DCAB4418EF1}" type="presParOf" srcId="{1611A6E5-E046-8F48-8DC9-D3111F22D248}" destId="{56D03C18-2A70-AC46-9C98-198EFA89593F}" srcOrd="0" destOrd="0" presId="urn:microsoft.com/office/officeart/2005/8/layout/process2"/>
    <dgm:cxn modelId="{B6BAC6C5-B968-6E41-AAE4-CF43E165CB93}" type="presParOf" srcId="{1611A6E5-E046-8F48-8DC9-D3111F22D248}" destId="{1B1EC66D-3F40-2B4F-9508-2A0C624ECD15}" srcOrd="1" destOrd="0" presId="urn:microsoft.com/office/officeart/2005/8/layout/process2"/>
    <dgm:cxn modelId="{008CBAE4-4282-6A45-AFEA-B1AA71533CBF}" type="presParOf" srcId="{1B1EC66D-3F40-2B4F-9508-2A0C624ECD15}" destId="{D66827CB-62F7-6E40-A580-FACFD41A664C}" srcOrd="0" destOrd="0" presId="urn:microsoft.com/office/officeart/2005/8/layout/process2"/>
    <dgm:cxn modelId="{8F75DD4C-1CF5-FD4E-A344-61084048366A}" type="presParOf" srcId="{1611A6E5-E046-8F48-8DC9-D3111F22D248}" destId="{53FA8F06-6C78-B343-AB93-37B206BD05A2}" srcOrd="2" destOrd="0" presId="urn:microsoft.com/office/officeart/2005/8/layout/process2"/>
    <dgm:cxn modelId="{EA6423BD-0122-A74A-BD15-1D75B3971A92}" type="presParOf" srcId="{1611A6E5-E046-8F48-8DC9-D3111F22D248}" destId="{39D01664-96E7-4642-9CC2-672E19C47727}" srcOrd="3" destOrd="0" presId="urn:microsoft.com/office/officeart/2005/8/layout/process2"/>
    <dgm:cxn modelId="{7E6C3822-342E-EF4C-A8CA-71ACC08FDC74}" type="presParOf" srcId="{39D01664-96E7-4642-9CC2-672E19C47727}" destId="{BD0EFB65-A133-5B42-9E2D-6B81B7D12B85}" srcOrd="0" destOrd="0" presId="urn:microsoft.com/office/officeart/2005/8/layout/process2"/>
    <dgm:cxn modelId="{14992866-B09F-FA42-BD7C-12B256256857}" type="presParOf" srcId="{1611A6E5-E046-8F48-8DC9-D3111F22D248}" destId="{22892CD5-7CCD-4D43-A0DF-2DDC4F6365E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03C18-2A70-AC46-9C98-198EFA89593F}">
      <dsp:nvSpPr>
        <dsp:cNvPr id="0" name=""/>
        <dsp:cNvSpPr/>
      </dsp:nvSpPr>
      <dsp:spPr>
        <a:xfrm>
          <a:off x="1575710" y="0"/>
          <a:ext cx="6301007" cy="1050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Select predictors using random forest </a:t>
          </a:r>
        </a:p>
      </dsp:txBody>
      <dsp:txXfrm>
        <a:off x="1606468" y="30758"/>
        <a:ext cx="6239491" cy="988652"/>
      </dsp:txXfrm>
    </dsp:sp>
    <dsp:sp modelId="{1B1EC66D-3F40-2B4F-9508-2A0C624ECD15}">
      <dsp:nvSpPr>
        <dsp:cNvPr id="0" name=""/>
        <dsp:cNvSpPr/>
      </dsp:nvSpPr>
      <dsp:spPr>
        <a:xfrm rot="5400000">
          <a:off x="4529307" y="1076423"/>
          <a:ext cx="393813" cy="472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4584441" y="1115804"/>
        <a:ext cx="283546" cy="275669"/>
      </dsp:txXfrm>
    </dsp:sp>
    <dsp:sp modelId="{53FA8F06-6C78-B343-AB93-37B206BD05A2}">
      <dsp:nvSpPr>
        <dsp:cNvPr id="0" name=""/>
        <dsp:cNvSpPr/>
      </dsp:nvSpPr>
      <dsp:spPr>
        <a:xfrm>
          <a:off x="1575710" y="1575253"/>
          <a:ext cx="6301007" cy="1050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Build logistic regression model using individual-level data</a:t>
          </a:r>
        </a:p>
      </dsp:txBody>
      <dsp:txXfrm>
        <a:off x="1606468" y="1606011"/>
        <a:ext cx="6239491" cy="988652"/>
      </dsp:txXfrm>
    </dsp:sp>
    <dsp:sp modelId="{39D01664-96E7-4642-9CC2-672E19C47727}">
      <dsp:nvSpPr>
        <dsp:cNvPr id="0" name=""/>
        <dsp:cNvSpPr/>
      </dsp:nvSpPr>
      <dsp:spPr>
        <a:xfrm rot="5400000">
          <a:off x="4529307" y="2651676"/>
          <a:ext cx="393813" cy="472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4584441" y="2691057"/>
        <a:ext cx="283546" cy="275669"/>
      </dsp:txXfrm>
    </dsp:sp>
    <dsp:sp modelId="{22892CD5-7CCD-4D43-A0DF-2DDC4F6365E8}">
      <dsp:nvSpPr>
        <dsp:cNvPr id="0" name=""/>
        <dsp:cNvSpPr/>
      </dsp:nvSpPr>
      <dsp:spPr>
        <a:xfrm>
          <a:off x="2473038" y="3150507"/>
          <a:ext cx="4506352" cy="10501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 model to county-level data </a:t>
          </a:r>
        </a:p>
      </dsp:txBody>
      <dsp:txXfrm>
        <a:off x="2503796" y="3181265"/>
        <a:ext cx="4444836" cy="988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8201B-32E6-3A4A-B3DB-4AA489D2C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73746-C3E5-CB43-A35C-DFBF5E8D0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DF0D-85C3-9544-B9AF-60DAB3ED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502B9-60C5-C941-A720-4E41998D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0C477-343C-4D42-916E-69C1CB62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9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48E1-67BA-2245-A2A8-C3E449AD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67884-DCE9-CD4E-A144-22596C794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42684-8CE3-FA45-AE17-3EA40A40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29816-D993-D642-B0F7-E4108CC0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D955D-15DB-F24E-BBC3-8F9052BD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9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04AE2-D8F7-2640-81FD-CE2CB4814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53DBF-540A-404F-9ECC-6994AF9B2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B7470-D183-FD42-947E-90434746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12E0B-9AFC-9D4A-871D-EC01F6F2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FECBE-A199-FB44-B552-EC3E80EF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4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3328-2CBC-C448-95D0-F045325A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C0DDF-077A-4A45-9518-49DBF087A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7BF6-2308-684A-A842-0332A8E6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B402E-B1B5-5E47-95DE-220EB51B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AF656-3083-F741-A8BF-0300B7C5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15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1D17-5B24-8149-A0EE-FC768060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0B01D-11D4-CB44-9765-0BF84D223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47A1E-92E4-0648-A049-023FA90F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EEA0F-40FC-6A41-85C3-2A21C3B9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37E52-5311-7945-94E0-BABA716A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9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31080-D6AA-E34E-9184-51A1361E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B7A2-5639-CC49-8487-469B161FB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5AED0-9D2E-874D-81F6-07926B35B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67362-425E-0047-8A59-C596BD16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FECDE-FDCB-7444-861A-1E8D6DDE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AC2A3-C56A-2D42-8980-69EB4A88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8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4376-C4E3-734B-9F5A-3971336D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FD43A-2C3D-7547-83E0-FC574505C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1B123-1405-9C44-98FC-4A07EEFA7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36571-09CE-6C4A-9AAB-75B8BF6D8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02DAC-9082-F640-B262-47714C726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AF4B7F-9568-664D-9C53-C5D1C617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AA3EF-2D88-5E4B-AC18-94046C00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E1776-3D6B-8746-85F8-70249003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8051-907A-7146-B789-024B1198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58F581-FF1E-804D-BE90-5580B5CD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3A4E6-EED5-8C44-B00B-3A2687E8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4567-F685-E34E-AD8D-60E792DE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8B8C5C-5B9B-3D4B-A47E-FFE49A03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9D29D-1E6B-CA4E-91B4-BA7B5DF8B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43879-7C24-CB4A-B8CA-6A3A733E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0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72AE-AA6C-CA48-B47B-8570791E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27CA-BB1A-C44F-A660-1EAE29434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AF8A0-35D5-2E43-8719-0B0731642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F0731-E9A5-574F-86A8-B41AA4B5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2D264-6230-3541-BC1C-FCBCA915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F943F-306C-CE4A-BF48-315AA20A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E521-ABE1-6F45-873F-95FEB547B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702A55-8390-E849-84DA-A40DD89170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CAC57-E883-A242-9208-A25EED5FC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B36D6-FFEC-804A-BF8D-6B1F5D91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254D7-948D-AF40-839E-98DC6751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7B956-5E9E-FF47-80F1-5A49C30C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0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161E9F-5A63-FC4F-9D59-DFBDE2EE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36164-8FC9-6D4D-BFD3-93CA42723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D8169-9DB8-1145-9565-2CEE5CA85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7B30-0BEE-9C48-AF30-F2AB935BA650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FEA95-FABA-8142-AA7B-8F220FC7C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B15F7-EC31-CE4D-A827-29312BC38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3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4014-0869-B64B-9B58-297CA1B27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TN Med Helper Findings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2D199-E854-FB48-BC98-DC68BAB56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5684" y="3570065"/>
            <a:ext cx="9640632" cy="1655762"/>
          </a:xfrm>
        </p:spPr>
        <p:txBody>
          <a:bodyPr/>
          <a:lstStyle/>
          <a:p>
            <a:r>
              <a:rPr lang="en-US" dirty="0"/>
              <a:t>Annika </a:t>
            </a:r>
            <a:r>
              <a:rPr lang="en-US" dirty="0" err="1"/>
              <a:t>Faucon</a:t>
            </a:r>
            <a:r>
              <a:rPr lang="en-US" dirty="0"/>
              <a:t>, Cong Wang, Jordan Anderson-Daniels, Prasad </a:t>
            </a:r>
            <a:r>
              <a:rPr lang="en-US" dirty="0" err="1"/>
              <a:t>Kopparapu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58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8909-0D5A-6641-9042-F79D1557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TN counties with no hospitals and no primary care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F5E24-453D-FD4E-94BD-1F9427081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760">
            <a:off x="932352" y="1212625"/>
            <a:ext cx="10446394" cy="3594458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738E92A-9601-314F-9369-11A3D072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8792"/>
              </p:ext>
            </p:extLst>
          </p:nvPr>
        </p:nvGraphicFramePr>
        <p:xfrm>
          <a:off x="935577" y="4653666"/>
          <a:ext cx="10320845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925">
                  <a:extLst>
                    <a:ext uri="{9D8B030D-6E8A-4147-A177-3AD203B41FA5}">
                      <a16:colId xmlns:a16="http://schemas.microsoft.com/office/drawing/2014/main" val="3523950136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3166984339"/>
                    </a:ext>
                  </a:extLst>
                </a:gridCol>
                <a:gridCol w="2735580">
                  <a:extLst>
                    <a:ext uri="{9D8B030D-6E8A-4147-A177-3AD203B41FA5}">
                      <a16:colId xmlns:a16="http://schemas.microsoft.com/office/drawing/2014/main" val="834745784"/>
                    </a:ext>
                  </a:extLst>
                </a:gridCol>
                <a:gridCol w="2964180">
                  <a:extLst>
                    <a:ext uri="{9D8B030D-6E8A-4147-A177-3AD203B41FA5}">
                      <a16:colId xmlns:a16="http://schemas.microsoft.com/office/drawing/2014/main" val="438403912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119090825"/>
                    </a:ext>
                  </a:extLst>
                </a:gridCol>
              </a:tblGrid>
              <a:tr h="1346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Life Expectancy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Adults with Diabetes (%)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Household Income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Under 65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419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Crockett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44431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266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Grundy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36317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98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33709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297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 Buren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38265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0884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9C8A54-2A52-0B42-B183-DDE2FCF28783}"/>
              </a:ext>
            </a:extLst>
          </p:cNvPr>
          <p:cNvSpPr txBox="1"/>
          <p:nvPr/>
        </p:nvSpPr>
        <p:spPr>
          <a:xfrm>
            <a:off x="1975871" y="3009854"/>
            <a:ext cx="4940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Crocket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FB69C-B61C-1544-A876-12C848F5FF95}"/>
              </a:ext>
            </a:extLst>
          </p:cNvPr>
          <p:cNvSpPr txBox="1"/>
          <p:nvPr/>
        </p:nvSpPr>
        <p:spPr>
          <a:xfrm>
            <a:off x="6304884" y="3680043"/>
            <a:ext cx="5036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u="sng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Grundy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86EA5-2933-F247-B206-F044F5237D85}"/>
              </a:ext>
            </a:extLst>
          </p:cNvPr>
          <p:cNvSpPr txBox="1"/>
          <p:nvPr/>
        </p:nvSpPr>
        <p:spPr>
          <a:xfrm>
            <a:off x="1477107" y="2095554"/>
            <a:ext cx="3882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u="sng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6F357-1C25-8F43-B560-F1AFCA13D485}"/>
              </a:ext>
            </a:extLst>
          </p:cNvPr>
          <p:cNvSpPr txBox="1"/>
          <p:nvPr/>
        </p:nvSpPr>
        <p:spPr>
          <a:xfrm>
            <a:off x="6957114" y="3228945"/>
            <a:ext cx="6078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Van Buren</a:t>
            </a:r>
          </a:p>
        </p:txBody>
      </p:sp>
    </p:spTree>
    <p:extLst>
      <p:ext uri="{BB962C8B-B14F-4D97-AF65-F5344CB8AC3E}">
        <p14:creationId xmlns:p14="http://schemas.microsoft.com/office/powerpoint/2010/main" val="55313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0B68-DFD3-F94E-8B78-D5220781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tend to have the fewest Annual Wellness visits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4D048B8-8A50-3845-88D0-E66AC15C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71" y="1690688"/>
            <a:ext cx="9067800" cy="499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CCBD1-6BFA-0F42-87AB-4A446CC7A3D1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0DB5E-34E7-AF41-9A68-259B31B66BE0}"/>
              </a:ext>
            </a:extLst>
          </p:cNvPr>
          <p:cNvSpPr txBox="1"/>
          <p:nvPr/>
        </p:nvSpPr>
        <p:spPr>
          <a:xfrm>
            <a:off x="2374838" y="2743202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32B5E-0010-B94F-8362-23961831C184}"/>
              </a:ext>
            </a:extLst>
          </p:cNvPr>
          <p:cNvSpPr txBox="1"/>
          <p:nvPr/>
        </p:nvSpPr>
        <p:spPr>
          <a:xfrm>
            <a:off x="2463003" y="4117997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372944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B0ED-A47E-AF42-A2AD-A45E63B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tend to have more emergency department visits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FE6F11-161A-8A42-A3A0-68E8BD94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71" y="1690688"/>
            <a:ext cx="9067800" cy="499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F689B-E235-4247-86C0-BAD5B6ED6B83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C2AAD-9DD2-BE42-A379-49B1CF5DFBDA}"/>
              </a:ext>
            </a:extLst>
          </p:cNvPr>
          <p:cNvSpPr txBox="1"/>
          <p:nvPr/>
        </p:nvSpPr>
        <p:spPr>
          <a:xfrm>
            <a:off x="2374838" y="2736807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C52F2-82D8-0347-B586-C5D5AADC2802}"/>
              </a:ext>
            </a:extLst>
          </p:cNvPr>
          <p:cNvSpPr txBox="1"/>
          <p:nvPr/>
        </p:nvSpPr>
        <p:spPr>
          <a:xfrm>
            <a:off x="2463003" y="41243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230614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C26D-B333-E64F-8901-779406FF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tend to have more hospital visits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88BA601-A665-7A47-8A57-57159E34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71" y="1690688"/>
            <a:ext cx="9067800" cy="499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662BC-9974-AE40-9572-9387F2D38863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DB5CB-C715-AB4E-8249-54A220258649}"/>
              </a:ext>
            </a:extLst>
          </p:cNvPr>
          <p:cNvSpPr txBox="1"/>
          <p:nvPr/>
        </p:nvSpPr>
        <p:spPr>
          <a:xfrm>
            <a:off x="2374838" y="2730412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522E0-123C-DF42-8167-02827B0B7BD3}"/>
              </a:ext>
            </a:extLst>
          </p:cNvPr>
          <p:cNvSpPr txBox="1"/>
          <p:nvPr/>
        </p:nvSpPr>
        <p:spPr>
          <a:xfrm>
            <a:off x="2463003" y="4105211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61553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A891-7A23-D746-BAC3-A9162379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Fewer wellness visits correlates with more emergency department visits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49E6A0B-9B95-3147-84AE-3BCC5FD3D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710" y="1777512"/>
            <a:ext cx="8585200" cy="499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46481B-BA09-4B41-A7D3-B5B66455CB34}"/>
              </a:ext>
            </a:extLst>
          </p:cNvPr>
          <p:cNvSpPr txBox="1"/>
          <p:nvPr/>
        </p:nvSpPr>
        <p:spPr>
          <a:xfrm>
            <a:off x="7865119" y="3290500"/>
            <a:ext cx="136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Correlation: -0.48</a:t>
            </a:r>
          </a:p>
        </p:txBody>
      </p:sp>
    </p:spTree>
    <p:extLst>
      <p:ext uri="{BB962C8B-B14F-4D97-AF65-F5344CB8AC3E}">
        <p14:creationId xmlns:p14="http://schemas.microsoft.com/office/powerpoint/2010/main" val="283041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663E-7BB8-7746-A18D-F5031D7F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Fewer wellness visits correlates with more hospital visits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A1D6192-825B-5042-AC26-8F4580EC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63" y="1777512"/>
            <a:ext cx="7823200" cy="499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D2FF4-9892-014D-98E0-05CF15C31891}"/>
              </a:ext>
            </a:extLst>
          </p:cNvPr>
          <p:cNvSpPr txBox="1"/>
          <p:nvPr/>
        </p:nvSpPr>
        <p:spPr>
          <a:xfrm>
            <a:off x="7865119" y="3290500"/>
            <a:ext cx="136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Correlation: -0.48</a:t>
            </a:r>
          </a:p>
        </p:txBody>
      </p:sp>
    </p:spTree>
    <p:extLst>
      <p:ext uri="{BB962C8B-B14F-4D97-AF65-F5344CB8AC3E}">
        <p14:creationId xmlns:p14="http://schemas.microsoft.com/office/powerpoint/2010/main" val="1834053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2ED8E3-B5BB-5D47-A276-3AE2FA44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452209"/>
            <a:ext cx="114735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 how likely it is that the average person from those counties has not had a checkup in the last year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21D5885-107E-484E-90F8-BE1F23543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811949"/>
              </p:ext>
            </p:extLst>
          </p:nvPr>
        </p:nvGraphicFramePr>
        <p:xfrm>
          <a:off x="2031999" y="1937657"/>
          <a:ext cx="9452429" cy="4200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80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D749-26C2-BB48-9BCA-DC45CCB8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79" y="92983"/>
            <a:ext cx="4365171" cy="1325563"/>
          </a:xfrm>
        </p:spPr>
        <p:txBody>
          <a:bodyPr/>
          <a:lstStyle/>
          <a:p>
            <a:r>
              <a:rPr lang="en-US" dirty="0"/>
              <a:t>Top 20 predictors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B0EC2-688C-EF4D-8B89-417BF1F9C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1160"/>
            <a:ext cx="6837133" cy="581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AA8E4E-AEA4-DA4F-8564-E262D52777F5}"/>
              </a:ext>
            </a:extLst>
          </p:cNvPr>
          <p:cNvSpPr txBox="1"/>
          <p:nvPr/>
        </p:nvSpPr>
        <p:spPr>
          <a:xfrm>
            <a:off x="7304312" y="1041160"/>
            <a:ext cx="44037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variables with county database: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Uninsured_x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HLTHPLN1_No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% Adults with Diabetes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DIABETE4_No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% Fair or Poor Health	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GENHLTH_Good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% Non-Hispanic White	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IMPRACE_White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Non-Hispanic</a:t>
            </a:r>
          </a:p>
        </p:txBody>
      </p:sp>
    </p:spTree>
    <p:extLst>
      <p:ext uri="{BB962C8B-B14F-4D97-AF65-F5344CB8AC3E}">
        <p14:creationId xmlns:p14="http://schemas.microsoft.com/office/powerpoint/2010/main" val="259850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0530-8A34-2E40-B17F-2FAB2F8C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 using 4 predictors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F36A19-E0A4-464A-859A-7343DCFAA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2" y="1690688"/>
            <a:ext cx="443230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A6483-B257-4F49-B709-7EF7F27D1E05}"/>
              </a:ext>
            </a:extLst>
          </p:cNvPr>
          <p:cNvSpPr txBox="1"/>
          <p:nvPr/>
        </p:nvSpPr>
        <p:spPr>
          <a:xfrm>
            <a:off x="4702775" y="1850572"/>
            <a:ext cx="69252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Intercept: </a:t>
            </a:r>
            <a:r>
              <a:rPr lang="en-US" sz="2800" dirty="0"/>
              <a:t>2.81555167</a:t>
            </a:r>
          </a:p>
          <a:p>
            <a:endParaRPr lang="en-US" sz="2800" dirty="0"/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Coefficient: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HLTHPLN1_No: </a:t>
            </a:r>
            <a:r>
              <a:rPr lang="en-US" sz="2400" dirty="0"/>
              <a:t>-1.53172365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DIABETE4_No: </a:t>
            </a:r>
            <a:r>
              <a:rPr lang="en-US" sz="2400" dirty="0"/>
              <a:t>-1.27379162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GENHLTH_Good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/>
              <a:t>0.05121252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IMPRACE_White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Non-Hispanic:</a:t>
            </a:r>
            <a:r>
              <a:rPr lang="en-US" sz="2400" dirty="0"/>
              <a:t> -0.02460279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7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421D-C984-F24E-8AA8-4DF89780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model to County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B5F441-5427-F142-A975-C21929F25FE0}"/>
              </a:ext>
            </a:extLst>
          </p:cNvPr>
          <p:cNvSpPr/>
          <p:nvPr/>
        </p:nvSpPr>
        <p:spPr>
          <a:xfrm>
            <a:off x="838200" y="172084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Top 10 counties with highest predicted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B625C5-8842-144C-BC98-1D637239E3AB}"/>
              </a:ext>
            </a:extLst>
          </p:cNvPr>
          <p:cNvSpPr/>
          <p:nvPr/>
        </p:nvSpPr>
        <p:spPr>
          <a:xfrm>
            <a:off x="1959429" y="2566912"/>
            <a:ext cx="33201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County 		Predicted</a:t>
            </a:r>
          </a:p>
          <a:p>
            <a:r>
              <a:rPr lang="en-US" dirty="0"/>
              <a:t>Trousdale 	0.928375 </a:t>
            </a:r>
          </a:p>
          <a:p>
            <a:r>
              <a:rPr lang="en-US" dirty="0"/>
              <a:t>Humphreys 	0.926615 </a:t>
            </a:r>
          </a:p>
          <a:p>
            <a:r>
              <a:rPr lang="en-US" dirty="0"/>
              <a:t>Lake 		0.926101 </a:t>
            </a:r>
          </a:p>
          <a:p>
            <a:r>
              <a:rPr lang="en-US" dirty="0"/>
              <a:t>Marshall 		0.926094 </a:t>
            </a:r>
          </a:p>
          <a:p>
            <a:r>
              <a:rPr lang="en-US" dirty="0"/>
              <a:t>Stewart 		0.925302 </a:t>
            </a:r>
          </a:p>
          <a:p>
            <a:r>
              <a:rPr lang="en-US" dirty="0"/>
              <a:t>Moore 		0.925279 </a:t>
            </a:r>
          </a:p>
          <a:p>
            <a:r>
              <a:rPr lang="en-US" dirty="0"/>
              <a:t>Cannon 		0.925008 </a:t>
            </a:r>
          </a:p>
          <a:p>
            <a:r>
              <a:rPr lang="en-US" dirty="0"/>
              <a:t>Monroe 		0.924596 </a:t>
            </a:r>
          </a:p>
          <a:p>
            <a:r>
              <a:rPr lang="en-US" dirty="0"/>
              <a:t>Clay 		0.923678 </a:t>
            </a:r>
          </a:p>
          <a:p>
            <a:r>
              <a:rPr lang="en-US" dirty="0"/>
              <a:t>Houston 		0.923548</a:t>
            </a:r>
          </a:p>
        </p:txBody>
      </p:sp>
    </p:spTree>
    <p:extLst>
      <p:ext uri="{BB962C8B-B14F-4D97-AF65-F5344CB8AC3E}">
        <p14:creationId xmlns:p14="http://schemas.microsoft.com/office/powerpoint/2010/main" val="234953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C2E8-C1DE-F84F-A924-C8CDAEFA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Tennessee Counties of Concern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B9CF9-D0C4-9143-96CA-09A732AE1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counties have the fewest primary care physicians?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counties have the fewest hospitals?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counties have the lowest life expectancy?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79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504D1-4A71-FD48-9E0A-7BA285EE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Counties of Concern: ”Low Inadequate”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DFEB4D1-ED0D-434E-90E6-8224F807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42" y="1816010"/>
            <a:ext cx="8693104" cy="4784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65350-CBB6-6341-A9D4-E16055A37830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438DD8-383E-314C-B653-74A71BB85451}"/>
              </a:ext>
            </a:extLst>
          </p:cNvPr>
          <p:cNvSpPr txBox="1"/>
          <p:nvPr/>
        </p:nvSpPr>
        <p:spPr>
          <a:xfrm>
            <a:off x="2374838" y="2845510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F92CC-ED6D-FF48-9554-91EF8A08803E}"/>
              </a:ext>
            </a:extLst>
          </p:cNvPr>
          <p:cNvSpPr txBox="1"/>
          <p:nvPr/>
        </p:nvSpPr>
        <p:spPr>
          <a:xfrm>
            <a:off x="2463003" y="4169152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305054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9C08-2CAD-5C48-B24E-223AF744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31 ”Low Inadequate” TN Counties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11FFE-2475-8442-9507-ADCBF3B8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64" y="1690688"/>
            <a:ext cx="10686272" cy="275981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31D55F3-1529-E44E-94E2-9A9846152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671008"/>
              </p:ext>
            </p:extLst>
          </p:nvPr>
        </p:nvGraphicFramePr>
        <p:xfrm>
          <a:off x="1581988" y="4702619"/>
          <a:ext cx="9028024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880">
                  <a:extLst>
                    <a:ext uri="{9D8B030D-6E8A-4147-A177-3AD203B41FA5}">
                      <a16:colId xmlns:a16="http://schemas.microsoft.com/office/drawing/2014/main" val="1599720573"/>
                    </a:ext>
                  </a:extLst>
                </a:gridCol>
                <a:gridCol w="1313180">
                  <a:extLst>
                    <a:ext uri="{9D8B030D-6E8A-4147-A177-3AD203B41FA5}">
                      <a16:colId xmlns:a16="http://schemas.microsoft.com/office/drawing/2014/main" val="1348120030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3675857966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688504802"/>
                    </a:ext>
                  </a:extLst>
                </a:gridCol>
                <a:gridCol w="1109980">
                  <a:extLst>
                    <a:ext uri="{9D8B030D-6E8A-4147-A177-3AD203B41FA5}">
                      <a16:colId xmlns:a16="http://schemas.microsoft.com/office/drawing/2014/main" val="2067237596"/>
                    </a:ext>
                  </a:extLst>
                </a:gridCol>
                <a:gridCol w="1253871">
                  <a:extLst>
                    <a:ext uri="{9D8B030D-6E8A-4147-A177-3AD203B41FA5}">
                      <a16:colId xmlns:a16="http://schemas.microsoft.com/office/drawing/2014/main" val="904302203"/>
                    </a:ext>
                  </a:extLst>
                </a:gridCol>
                <a:gridCol w="1500353">
                  <a:extLst>
                    <a:ext uri="{9D8B030D-6E8A-4147-A177-3AD203B41FA5}">
                      <a16:colId xmlns:a16="http://schemas.microsoft.com/office/drawing/2014/main" val="3984766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Hawkins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Humphreys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 Buren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49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Bledsoe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Haywood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Jackson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Marshall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Stewart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7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Henderson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1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Hancock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Hickman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Lauderdale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Trousdale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57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Lewis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0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76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5312-BDBA-DD48-8D05-5A614F13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have the lowest median life expectancies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E0184-4B92-9942-931A-093385A75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42" y="1773629"/>
            <a:ext cx="8770102" cy="4827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B44EB-76A5-C646-B890-72B87757D04C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00D6A-B311-FE47-A85D-26744A628968}"/>
              </a:ext>
            </a:extLst>
          </p:cNvPr>
          <p:cNvSpPr txBox="1"/>
          <p:nvPr/>
        </p:nvSpPr>
        <p:spPr>
          <a:xfrm>
            <a:off x="2374838" y="2845510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D1DF3-0BD4-8243-A10A-06F2D0204484}"/>
              </a:ext>
            </a:extLst>
          </p:cNvPr>
          <p:cNvSpPr txBox="1"/>
          <p:nvPr/>
        </p:nvSpPr>
        <p:spPr>
          <a:xfrm>
            <a:off x="2463003" y="4169152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3227933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2848-9930-6F4A-8325-CE2D1931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have broad Diabetes Prevalence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B8CCED7-86EE-AC47-A381-499D3C446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42" y="1773628"/>
            <a:ext cx="9237254" cy="5084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6761-C20B-644A-9BD8-81F2B500B153}"/>
              </a:ext>
            </a:extLst>
          </p:cNvPr>
          <p:cNvSpPr txBox="1"/>
          <p:nvPr/>
        </p:nvSpPr>
        <p:spPr>
          <a:xfrm>
            <a:off x="2565312" y="5646257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DA66B-B063-C54F-BA8B-25B82FEA4067}"/>
              </a:ext>
            </a:extLst>
          </p:cNvPr>
          <p:cNvSpPr txBox="1"/>
          <p:nvPr/>
        </p:nvSpPr>
        <p:spPr>
          <a:xfrm>
            <a:off x="2477147" y="2896664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C6E4F-37C1-664D-92A2-280A8DA29703}"/>
              </a:ext>
            </a:extLst>
          </p:cNvPr>
          <p:cNvSpPr txBox="1"/>
          <p:nvPr/>
        </p:nvSpPr>
        <p:spPr>
          <a:xfrm>
            <a:off x="2565312" y="4258672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400989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8B6B-3260-9E44-99C8-25BBC3E9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have lowest median household income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42FD2E8-A044-4447-B128-BC04BF25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42" y="1773629"/>
            <a:ext cx="8912258" cy="4784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335292-7EAC-3D4E-BCA7-D9B2AFA2F400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C75D4-1C52-2347-9501-BE6BBD7FABC2}"/>
              </a:ext>
            </a:extLst>
          </p:cNvPr>
          <p:cNvSpPr txBox="1"/>
          <p:nvPr/>
        </p:nvSpPr>
        <p:spPr>
          <a:xfrm>
            <a:off x="2374838" y="2845510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3635E-914A-AC46-A1D6-1AEBD467F5B7}"/>
              </a:ext>
            </a:extLst>
          </p:cNvPr>
          <p:cNvSpPr txBox="1"/>
          <p:nvPr/>
        </p:nvSpPr>
        <p:spPr>
          <a:xfrm>
            <a:off x="2463003" y="4169152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243656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B587-37AD-B242-BAFF-3DCA7043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TN counties with no hospitals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BA366-DACE-5043-920D-EAE5AB59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812623" y="1607566"/>
            <a:ext cx="10676819" cy="284294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82DE84-B96E-194E-895B-1D8FD3136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633892"/>
              </p:ext>
            </p:extLst>
          </p:nvPr>
        </p:nvGraphicFramePr>
        <p:xfrm>
          <a:off x="4239831" y="4638675"/>
          <a:ext cx="3550204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5380">
                  <a:extLst>
                    <a:ext uri="{9D8B030D-6E8A-4147-A177-3AD203B41FA5}">
                      <a16:colId xmlns:a16="http://schemas.microsoft.com/office/drawing/2014/main" val="159972057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48120030"/>
                    </a:ext>
                  </a:extLst>
                </a:gridCol>
                <a:gridCol w="1253681">
                  <a:extLst>
                    <a:ext uri="{9D8B030D-6E8A-4147-A177-3AD203B41FA5}">
                      <a16:colId xmlns:a16="http://schemas.microsoft.com/office/drawing/2014/main" val="3675857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Lewis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 Buren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49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Crockett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7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1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Stewart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57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0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827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8909-0D5A-6641-9042-F79D1557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TN counties with no hospitals and no primary care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F5E24-453D-FD4E-94BD-1F9427081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760">
            <a:off x="932352" y="1212625"/>
            <a:ext cx="10446394" cy="3594458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738E92A-9601-314F-9369-11A3D072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801548"/>
              </p:ext>
            </p:extLst>
          </p:nvPr>
        </p:nvGraphicFramePr>
        <p:xfrm>
          <a:off x="935577" y="4653666"/>
          <a:ext cx="10320845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925">
                  <a:extLst>
                    <a:ext uri="{9D8B030D-6E8A-4147-A177-3AD203B41FA5}">
                      <a16:colId xmlns:a16="http://schemas.microsoft.com/office/drawing/2014/main" val="3523950136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3166984339"/>
                    </a:ext>
                  </a:extLst>
                </a:gridCol>
                <a:gridCol w="2735580">
                  <a:extLst>
                    <a:ext uri="{9D8B030D-6E8A-4147-A177-3AD203B41FA5}">
                      <a16:colId xmlns:a16="http://schemas.microsoft.com/office/drawing/2014/main" val="834745784"/>
                    </a:ext>
                  </a:extLst>
                </a:gridCol>
                <a:gridCol w="2964180">
                  <a:extLst>
                    <a:ext uri="{9D8B030D-6E8A-4147-A177-3AD203B41FA5}">
                      <a16:colId xmlns:a16="http://schemas.microsoft.com/office/drawing/2014/main" val="438403912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119090825"/>
                    </a:ext>
                  </a:extLst>
                </a:gridCol>
              </a:tblGrid>
              <a:tr h="1346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Life Expectancy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Adults with Diabetes (%)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Household Income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Under 65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419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Crockett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44431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266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Grundy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36317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98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33709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297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 Buren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38265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0884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9C8A54-2A52-0B42-B183-DDE2FCF28783}"/>
              </a:ext>
            </a:extLst>
          </p:cNvPr>
          <p:cNvSpPr txBox="1"/>
          <p:nvPr/>
        </p:nvSpPr>
        <p:spPr>
          <a:xfrm>
            <a:off x="1975871" y="3009854"/>
            <a:ext cx="4940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Crocket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FB69C-B61C-1544-A876-12C848F5FF95}"/>
              </a:ext>
            </a:extLst>
          </p:cNvPr>
          <p:cNvSpPr txBox="1"/>
          <p:nvPr/>
        </p:nvSpPr>
        <p:spPr>
          <a:xfrm>
            <a:off x="6304884" y="368004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Grundy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86EA5-2933-F247-B206-F044F5237D85}"/>
              </a:ext>
            </a:extLst>
          </p:cNvPr>
          <p:cNvSpPr txBox="1"/>
          <p:nvPr/>
        </p:nvSpPr>
        <p:spPr>
          <a:xfrm>
            <a:off x="1477107" y="2095554"/>
            <a:ext cx="3786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Lake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6F357-1C25-8F43-B560-F1AFCA13D485}"/>
              </a:ext>
            </a:extLst>
          </p:cNvPr>
          <p:cNvSpPr txBox="1"/>
          <p:nvPr/>
        </p:nvSpPr>
        <p:spPr>
          <a:xfrm>
            <a:off x="6957114" y="3228945"/>
            <a:ext cx="6078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Van Buren</a:t>
            </a:r>
          </a:p>
        </p:txBody>
      </p:sp>
    </p:spTree>
    <p:extLst>
      <p:ext uri="{BB962C8B-B14F-4D97-AF65-F5344CB8AC3E}">
        <p14:creationId xmlns:p14="http://schemas.microsoft.com/office/powerpoint/2010/main" val="229419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7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505</Words>
  <Application>Microsoft Macintosh PowerPoint</Application>
  <PresentationFormat>Widescreen</PresentationFormat>
  <Paragraphs>184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TN Med Helper Findings</vt:lpstr>
      <vt:lpstr>Tennessee Counties of Concern</vt:lpstr>
      <vt:lpstr>Counties of Concern: ”Low Inadequate”</vt:lpstr>
      <vt:lpstr>31 ”Low Inadequate” TN Counties</vt:lpstr>
      <vt:lpstr>“Low Inadequate” counties have the lowest median life expectancies</vt:lpstr>
      <vt:lpstr>“Low Inadequate” counties have broad Diabetes Prevalence</vt:lpstr>
      <vt:lpstr>“Low Inadequate” Counties have lowest median household income</vt:lpstr>
      <vt:lpstr>TN counties with no hospitals</vt:lpstr>
      <vt:lpstr>TN counties with no hospitals and no primary care providers</vt:lpstr>
      <vt:lpstr>TN counties with no hospitals and no primary care providers</vt:lpstr>
      <vt:lpstr>“Low Inadequate” counties tend to have the fewest Annual Wellness visits</vt:lpstr>
      <vt:lpstr>“Low Inadequate” counties tend to have more emergency department visits</vt:lpstr>
      <vt:lpstr>“Low Inadequate” counties tend to have more hospital visits</vt:lpstr>
      <vt:lpstr>Fewer wellness visits correlates with more emergency department visits</vt:lpstr>
      <vt:lpstr>Fewer wellness visits correlates with more hospital visits</vt:lpstr>
      <vt:lpstr>Predict how likely it is that the average person from those counties has not had a checkup in the last year</vt:lpstr>
      <vt:lpstr>Top 20 predictors</vt:lpstr>
      <vt:lpstr>Logistic regression model using 4 predictors</vt:lpstr>
      <vt:lpstr>Apply model to County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 Med Helper</dc:title>
  <dc:creator>Anderson-Daniels, Jordan M</dc:creator>
  <cp:lastModifiedBy>Wang, Cong</cp:lastModifiedBy>
  <cp:revision>16</cp:revision>
  <dcterms:created xsi:type="dcterms:W3CDTF">2021-10-15T20:35:35Z</dcterms:created>
  <dcterms:modified xsi:type="dcterms:W3CDTF">2021-10-19T04:53:36Z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92c8cef-6f2b-4af1-b4ac-d815ff795cd6_Enabled">
    <vt:lpwstr>true</vt:lpwstr>
  </property>
  <property fmtid="{D5CDD505-2E9C-101B-9397-08002B2CF9AE}" pid="3" name="MSIP_Label_792c8cef-6f2b-4af1-b4ac-d815ff795cd6_SetDate">
    <vt:lpwstr>2021-10-15T20:35:36Z</vt:lpwstr>
  </property>
  <property fmtid="{D5CDD505-2E9C-101B-9397-08002B2CF9AE}" pid="4" name="MSIP_Label_792c8cef-6f2b-4af1-b4ac-d815ff795cd6_Method">
    <vt:lpwstr>Standard</vt:lpwstr>
  </property>
  <property fmtid="{D5CDD505-2E9C-101B-9397-08002B2CF9AE}" pid="5" name="MSIP_Label_792c8cef-6f2b-4af1-b4ac-d815ff795cd6_Name">
    <vt:lpwstr>VUMC General</vt:lpwstr>
  </property>
  <property fmtid="{D5CDD505-2E9C-101B-9397-08002B2CF9AE}" pid="6" name="MSIP_Label_792c8cef-6f2b-4af1-b4ac-d815ff795cd6_SiteId">
    <vt:lpwstr>ef575030-1424-4ed8-b83c-12c533d879ab</vt:lpwstr>
  </property>
  <property fmtid="{D5CDD505-2E9C-101B-9397-08002B2CF9AE}" pid="7" name="MSIP_Label_792c8cef-6f2b-4af1-b4ac-d815ff795cd6_ActionId">
    <vt:lpwstr>e0f1306b-e007-491c-aed1-792780ce5035</vt:lpwstr>
  </property>
  <property fmtid="{D5CDD505-2E9C-101B-9397-08002B2CF9AE}" pid="8" name="MSIP_Label_792c8cef-6f2b-4af1-b4ac-d815ff795cd6_ContentBits">
    <vt:lpwstr>0</vt:lpwstr>
  </property>
</Properties>
</file>